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0" r:id="rId3"/>
    <p:sldId id="281" r:id="rId4"/>
    <p:sldId id="264" r:id="rId5"/>
    <p:sldId id="275" r:id="rId6"/>
    <p:sldId id="274" r:id="rId7"/>
    <p:sldId id="279" r:id="rId8"/>
    <p:sldId id="278" r:id="rId9"/>
    <p:sldId id="280" r:id="rId10"/>
    <p:sldId id="276" r:id="rId11"/>
    <p:sldId id="262" r:id="rId12"/>
    <p:sldId id="266" r:id="rId13"/>
    <p:sldId id="267" r:id="rId14"/>
    <p:sldId id="260" r:id="rId15"/>
    <p:sldId id="268" r:id="rId16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144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/>
              <a:t>Cliquez pour modifier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Cliquez pour modifier le style des sous-titres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82C459-8851-43C7-8E74-8DBE047D73B2}" type="datetimeFigureOut">
              <a:rPr lang="fr-FR" smtClean="0"/>
              <a:pPr/>
              <a:t>17/03/2017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ED0F14-247E-4E8C-9019-830349490AAD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82C459-8851-43C7-8E74-8DBE047D73B2}" type="datetimeFigureOut">
              <a:rPr lang="fr-FR" smtClean="0"/>
              <a:pPr/>
              <a:t>17/03/2017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ED0F14-247E-4E8C-9019-830349490AAD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82C459-8851-43C7-8E74-8DBE047D73B2}" type="datetimeFigureOut">
              <a:rPr lang="fr-FR" smtClean="0"/>
              <a:pPr/>
              <a:t>17/03/2017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ED0F14-247E-4E8C-9019-830349490AAD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82C459-8851-43C7-8E74-8DBE047D73B2}" type="datetimeFigureOut">
              <a:rPr lang="fr-FR" smtClean="0"/>
              <a:pPr/>
              <a:t>17/03/2017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ED0F14-247E-4E8C-9019-830349490AAD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82C459-8851-43C7-8E74-8DBE047D73B2}" type="datetimeFigureOut">
              <a:rPr lang="fr-FR" smtClean="0"/>
              <a:pPr/>
              <a:t>17/03/2017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ED0F14-247E-4E8C-9019-830349490AAD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82C459-8851-43C7-8E74-8DBE047D73B2}" type="datetimeFigureOut">
              <a:rPr lang="fr-FR" smtClean="0"/>
              <a:pPr/>
              <a:t>17/03/2017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ED0F14-247E-4E8C-9019-830349490AAD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82C459-8851-43C7-8E74-8DBE047D73B2}" type="datetimeFigureOut">
              <a:rPr lang="fr-FR" smtClean="0"/>
              <a:pPr/>
              <a:t>17/03/2017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ED0F14-247E-4E8C-9019-830349490AAD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82C459-8851-43C7-8E74-8DBE047D73B2}" type="datetimeFigureOut">
              <a:rPr lang="fr-FR" smtClean="0"/>
              <a:pPr/>
              <a:t>17/03/2017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ED0F14-247E-4E8C-9019-830349490AAD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82C459-8851-43C7-8E74-8DBE047D73B2}" type="datetimeFigureOut">
              <a:rPr lang="fr-FR" smtClean="0"/>
              <a:pPr/>
              <a:t>17/03/2017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ED0F14-247E-4E8C-9019-830349490AAD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82C459-8851-43C7-8E74-8DBE047D73B2}" type="datetimeFigureOut">
              <a:rPr lang="fr-FR" smtClean="0"/>
              <a:pPr/>
              <a:t>17/03/2017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ED0F14-247E-4E8C-9019-830349490AAD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82C459-8851-43C7-8E74-8DBE047D73B2}" type="datetimeFigureOut">
              <a:rPr lang="fr-FR" smtClean="0"/>
              <a:pPr/>
              <a:t>17/03/2017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ED0F14-247E-4E8C-9019-830349490AAD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82C459-8851-43C7-8E74-8DBE047D73B2}" type="datetimeFigureOut">
              <a:rPr lang="fr-FR" smtClean="0"/>
              <a:pPr/>
              <a:t>17/03/2017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ED0F14-247E-4E8C-9019-830349490AAD}" type="slidenum">
              <a:rPr lang="fr-FR" smtClean="0"/>
              <a:pPr/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CAM00818.jpg"/>
          <p:cNvPicPr>
            <a:picLocks noChangeAspect="1"/>
          </p:cNvPicPr>
          <p:nvPr/>
        </p:nvPicPr>
        <p:blipFill>
          <a:blip r:embed="rId2" cstate="print">
            <a:lum bright="30000" contrast="-48000"/>
          </a:blip>
          <a:srcRect l="27163"/>
          <a:stretch>
            <a:fillRect/>
          </a:stretch>
        </p:blipFill>
        <p:spPr>
          <a:xfrm>
            <a:off x="0" y="0"/>
            <a:ext cx="9144000" cy="6858001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755576" y="4149080"/>
            <a:ext cx="7772400" cy="2190105"/>
          </a:xfrm>
        </p:spPr>
        <p:txBody>
          <a:bodyPr>
            <a:normAutofit fontScale="90000"/>
          </a:bodyPr>
          <a:lstStyle/>
          <a:p>
            <a:r>
              <a:rPr lang="fr-FR" sz="6600" b="1" dirty="0"/>
              <a:t>Assemblée générale </a:t>
            </a:r>
            <a:br>
              <a:rPr lang="fr-FR" sz="6600" b="1" dirty="0"/>
            </a:br>
            <a:r>
              <a:rPr lang="fr-FR" sz="6600" b="1" dirty="0"/>
              <a:t>17 mars 2017</a:t>
            </a:r>
            <a:br>
              <a:rPr lang="fr-FR" dirty="0"/>
            </a:br>
            <a:endParaRPr lang="fr-FR" dirty="0"/>
          </a:p>
        </p:txBody>
      </p:sp>
      <p:pic>
        <p:nvPicPr>
          <p:cNvPr id="5" name="Image 4" descr="C:\Users\Packard bell\Documents\boutique d'à côté\logo n&amp;b des idées boutique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355976" y="1700808"/>
            <a:ext cx="4464496" cy="23042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Image 5" descr="bonjour.jpg"/>
          <p:cNvPicPr>
            <a:picLocks noChangeAspect="1"/>
          </p:cNvPicPr>
          <p:nvPr/>
        </p:nvPicPr>
        <p:blipFill>
          <a:blip r:embed="rId4" cstate="print"/>
          <a:srcRect l="17713" t="27600" r="27163"/>
          <a:stretch>
            <a:fillRect/>
          </a:stretch>
        </p:blipFill>
        <p:spPr>
          <a:xfrm>
            <a:off x="251520" y="188640"/>
            <a:ext cx="3801270" cy="2808312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fr-FR" b="1" dirty="0"/>
              <a:t>Assemblée générale 12 février 2016</a:t>
            </a:r>
            <a:br>
              <a:rPr lang="fr-FR" dirty="0"/>
            </a:b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4" name="Image 3" descr="CAM00818.jpg"/>
          <p:cNvPicPr>
            <a:picLocks noChangeAspect="1"/>
          </p:cNvPicPr>
          <p:nvPr/>
        </p:nvPicPr>
        <p:blipFill>
          <a:blip r:embed="rId2" cstate="print">
            <a:lum bright="30000" contrast="-48000"/>
          </a:blip>
          <a:srcRect l="27163"/>
          <a:stretch>
            <a:fillRect/>
          </a:stretch>
        </p:blipFill>
        <p:spPr>
          <a:xfrm>
            <a:off x="0" y="-1"/>
            <a:ext cx="9144000" cy="6858001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323528" y="260648"/>
            <a:ext cx="8568952" cy="4801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fr-FR" sz="3200" b="1" u="sng" dirty="0">
                <a:latin typeface="Calibri" pitchFamily="34" charset="0"/>
                <a:ea typeface="Calibri" pitchFamily="34" charset="0"/>
                <a:cs typeface="Times New Roman" pitchFamily="18" charset="0"/>
              </a:rPr>
              <a:t>Rapport moral et rapport d’activités :</a:t>
            </a:r>
            <a:endParaRPr lang="fr-FR" sz="3200" dirty="0">
              <a:latin typeface="Arial" pitchFamily="34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3200" dirty="0">
                <a:latin typeface="Calibri" pitchFamily="34" charset="0"/>
                <a:ea typeface="Calibri" pitchFamily="34" charset="0"/>
                <a:cs typeface="Times New Roman" pitchFamily="18" charset="0"/>
              </a:rPr>
              <a:t>Depuis la dernière AG du 12 février 2016 :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endParaRPr lang="fr-FR" sz="3200" dirty="0">
              <a:latin typeface="Arial" pitchFamily="34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3200" b="1" u="sng" dirty="0">
                <a:latin typeface="Calibri" pitchFamily="34" charset="0"/>
                <a:ea typeface="Calibri" pitchFamily="34" charset="0"/>
                <a:cs typeface="Times New Roman" pitchFamily="18" charset="0"/>
              </a:rPr>
              <a:t>Commission administrative</a:t>
            </a:r>
            <a:r>
              <a:rPr lang="fr-FR" sz="3200" dirty="0">
                <a:latin typeface="Calibri" pitchFamily="34" charset="0"/>
                <a:ea typeface="Calibri" pitchFamily="34" charset="0"/>
                <a:cs typeface="Times New Roman" pitchFamily="18" charset="0"/>
              </a:rPr>
              <a:t> : Le travail du début de l’année  a été de rédiger la charte , le règlement intérieur, les contrats de mandat  des producteurs par rapport 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3200" dirty="0">
                <a:latin typeface="Calibri" pitchFamily="34" charset="0"/>
                <a:ea typeface="Calibri" pitchFamily="34" charset="0"/>
                <a:cs typeface="Times New Roman" pitchFamily="18" charset="0"/>
              </a:rPr>
              <a:t>à l’ouverture 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3200" dirty="0">
                <a:latin typeface="Calibri" pitchFamily="34" charset="0"/>
                <a:ea typeface="Calibri" pitchFamily="34" charset="0"/>
                <a:cs typeface="Times New Roman" pitchFamily="18" charset="0"/>
              </a:rPr>
              <a:t>de la boutique.</a:t>
            </a:r>
            <a:endParaRPr lang="fr-FR" sz="3200" dirty="0">
              <a:latin typeface="Arial" pitchFamily="34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dirty="0">
                <a:latin typeface="Calibri" pitchFamily="34" charset="0"/>
                <a:ea typeface="Calibri" pitchFamily="34" charset="0"/>
                <a:cs typeface="Times New Roman" pitchFamily="18" charset="0"/>
              </a:rPr>
              <a:t>.</a:t>
            </a:r>
            <a:endParaRPr lang="fr-FR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6" name="Image 5" descr="réunion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203848" y="3284984"/>
            <a:ext cx="5724128" cy="3219822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fr-FR" b="1" dirty="0"/>
              <a:t>Assemblée générale 12 février 2016</a:t>
            </a:r>
            <a:br>
              <a:rPr lang="fr-FR" dirty="0"/>
            </a:b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4" name="Image 3" descr="CAM00818.jpg"/>
          <p:cNvPicPr>
            <a:picLocks noChangeAspect="1"/>
          </p:cNvPicPr>
          <p:nvPr/>
        </p:nvPicPr>
        <p:blipFill>
          <a:blip r:embed="rId2" cstate="print">
            <a:lum bright="30000" contrast="-48000"/>
          </a:blip>
          <a:srcRect l="27163"/>
          <a:stretch>
            <a:fillRect/>
          </a:stretch>
        </p:blipFill>
        <p:spPr>
          <a:xfrm>
            <a:off x="0" y="0"/>
            <a:ext cx="9144000" cy="6858001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251520" y="188640"/>
            <a:ext cx="8892480" cy="33547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3200" dirty="0"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fr-FR" sz="3200" b="1" u="sng" dirty="0">
                <a:latin typeface="Calibri" pitchFamily="34" charset="0"/>
                <a:ea typeface="Calibri" pitchFamily="34" charset="0"/>
                <a:cs typeface="Times New Roman" pitchFamily="18" charset="0"/>
              </a:rPr>
              <a:t>Activités :</a:t>
            </a:r>
            <a:endParaRPr lang="fr-FR" sz="3200" dirty="0">
              <a:latin typeface="Arial" pitchFamily="34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3200" dirty="0">
                <a:latin typeface="Calibri" pitchFamily="34" charset="0"/>
                <a:ea typeface="Calibri" pitchFamily="34" charset="0"/>
                <a:cs typeface="Times New Roman" pitchFamily="18" charset="0"/>
              </a:rPr>
              <a:t>Ouverture de la boutique tous les samedis matin et exceptionnellement le jour de foire (20 du mois)de 8h 30 à 13 h 00, depuis le 11 juin 2016. 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3200" dirty="0">
                <a:latin typeface="Calibri" pitchFamily="34" charset="0"/>
                <a:ea typeface="Calibri" pitchFamily="34" charset="0"/>
                <a:cs typeface="Times New Roman" pitchFamily="18" charset="0"/>
              </a:rPr>
              <a:t>Création d’une page </a:t>
            </a:r>
            <a:r>
              <a:rPr lang="fr-FR" sz="3200" dirty="0" err="1">
                <a:latin typeface="Calibri" pitchFamily="34" charset="0"/>
                <a:ea typeface="Calibri" pitchFamily="34" charset="0"/>
                <a:cs typeface="Times New Roman" pitchFamily="18" charset="0"/>
              </a:rPr>
              <a:t>Facebook</a:t>
            </a:r>
            <a:endParaRPr lang="fr-FR" sz="3200" dirty="0"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endParaRPr lang="fr-FR" sz="3200" dirty="0"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endParaRPr lang="fr-FR" sz="20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5536" y="2852936"/>
            <a:ext cx="7704856" cy="34428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fr-FR" b="1" dirty="0"/>
              <a:t>Assemblée générale 12 février 2016</a:t>
            </a:r>
            <a:br>
              <a:rPr lang="fr-FR" dirty="0"/>
            </a:b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4" name="Image 3" descr="CAM00818.jpg"/>
          <p:cNvPicPr>
            <a:picLocks noChangeAspect="1"/>
          </p:cNvPicPr>
          <p:nvPr/>
        </p:nvPicPr>
        <p:blipFill>
          <a:blip r:embed="rId2" cstate="print">
            <a:lum bright="30000" contrast="-48000"/>
          </a:blip>
          <a:srcRect l="27163"/>
          <a:stretch>
            <a:fillRect/>
          </a:stretch>
        </p:blipFill>
        <p:spPr>
          <a:xfrm>
            <a:off x="0" y="0"/>
            <a:ext cx="9144000" cy="6858001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251520" y="188640"/>
            <a:ext cx="8892480" cy="33547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3200" dirty="0">
                <a:latin typeface="Calibri" pitchFamily="34" charset="0"/>
                <a:ea typeface="Calibri" pitchFamily="34" charset="0"/>
                <a:cs typeface="Times New Roman" pitchFamily="18" charset="0"/>
              </a:rPr>
              <a:t>Concerts : </a:t>
            </a:r>
            <a:r>
              <a:rPr lang="fr-FR" sz="3200" dirty="0" err="1">
                <a:latin typeface="Calibri" pitchFamily="34" charset="0"/>
                <a:ea typeface="Calibri" pitchFamily="34" charset="0"/>
                <a:cs typeface="Times New Roman" pitchFamily="18" charset="0"/>
              </a:rPr>
              <a:t>Gipsy</a:t>
            </a:r>
            <a:r>
              <a:rPr lang="fr-FR" sz="3200" dirty="0"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fr-FR" sz="3200" dirty="0" err="1">
                <a:latin typeface="Calibri" pitchFamily="34" charset="0"/>
                <a:ea typeface="Calibri" pitchFamily="34" charset="0"/>
                <a:cs typeface="Times New Roman" pitchFamily="18" charset="0"/>
              </a:rPr>
              <a:t>Pigs</a:t>
            </a:r>
            <a:r>
              <a:rPr lang="fr-FR" sz="3200" dirty="0">
                <a:latin typeface="Calibri" pitchFamily="34" charset="0"/>
                <a:ea typeface="Calibri" pitchFamily="34" charset="0"/>
                <a:cs typeface="Times New Roman" pitchFamily="18" charset="0"/>
              </a:rPr>
              <a:t>  </a:t>
            </a:r>
            <a:r>
              <a:rPr lang="fr-FR" sz="3200" i="1" dirty="0">
                <a:latin typeface="Calibri" pitchFamily="34" charset="0"/>
                <a:ea typeface="Calibri" pitchFamily="34" charset="0"/>
                <a:cs typeface="Times New Roman" pitchFamily="18" charset="0"/>
              </a:rPr>
              <a:t>juin 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3200" dirty="0">
                <a:latin typeface="Calibri" pitchFamily="34" charset="0"/>
                <a:ea typeface="Calibri" pitchFamily="34" charset="0"/>
                <a:cs typeface="Times New Roman" pitchFamily="18" charset="0"/>
              </a:rPr>
              <a:t>Les Chouettes Culottes  concert suivi avec apéritif et soupe   </a:t>
            </a:r>
            <a:r>
              <a:rPr lang="fr-FR" sz="3200" i="1" dirty="0">
                <a:latin typeface="Calibri" pitchFamily="34" charset="0"/>
                <a:ea typeface="Calibri" pitchFamily="34" charset="0"/>
                <a:cs typeface="Times New Roman" pitchFamily="18" charset="0"/>
              </a:rPr>
              <a:t>décembre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3200" dirty="0">
                <a:latin typeface="Calibri" pitchFamily="34" charset="0"/>
                <a:ea typeface="Calibri" pitchFamily="34" charset="0"/>
                <a:cs typeface="Times New Roman" pitchFamily="18" charset="0"/>
              </a:rPr>
              <a:t>Animations Lecture de </a:t>
            </a:r>
            <a:r>
              <a:rPr lang="fr-FR" sz="3200" dirty="0" err="1">
                <a:latin typeface="Calibri" pitchFamily="34" charset="0"/>
                <a:ea typeface="Calibri" pitchFamily="34" charset="0"/>
                <a:cs typeface="Times New Roman" pitchFamily="18" charset="0"/>
              </a:rPr>
              <a:t>Lir’Ambulant</a:t>
            </a:r>
            <a:r>
              <a:rPr lang="fr-FR" sz="3200" dirty="0"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fr-FR" sz="2800" i="1" dirty="0">
                <a:latin typeface="Calibri" pitchFamily="34" charset="0"/>
                <a:ea typeface="Calibri" pitchFamily="34" charset="0"/>
                <a:cs typeface="Times New Roman" pitchFamily="18" charset="0"/>
              </a:rPr>
              <a:t>samedi matin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3200" dirty="0">
                <a:latin typeface="Calibri" pitchFamily="34" charset="0"/>
                <a:ea typeface="Calibri" pitchFamily="34" charset="0"/>
                <a:cs typeface="Times New Roman" pitchFamily="18" charset="0"/>
              </a:rPr>
              <a:t>Troc culturel  </a:t>
            </a:r>
            <a:r>
              <a:rPr lang="fr-FR" sz="3200" i="1" dirty="0">
                <a:latin typeface="Calibri" pitchFamily="34" charset="0"/>
                <a:ea typeface="Calibri" pitchFamily="34" charset="0"/>
                <a:cs typeface="Times New Roman" pitchFamily="18" charset="0"/>
              </a:rPr>
              <a:t>octobre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3200" dirty="0">
                <a:latin typeface="Calibri" pitchFamily="34" charset="0"/>
                <a:ea typeface="Calibri" pitchFamily="34" charset="0"/>
                <a:cs typeface="Times New Roman" pitchFamily="18" charset="0"/>
              </a:rPr>
              <a:t>Théâtre</a:t>
            </a:r>
            <a:r>
              <a:rPr lang="fr-FR" sz="3200" i="1" dirty="0">
                <a:latin typeface="Calibri" pitchFamily="34" charset="0"/>
                <a:ea typeface="Calibri" pitchFamily="34" charset="0"/>
                <a:cs typeface="Times New Roman" pitchFamily="18" charset="0"/>
              </a:rPr>
              <a:t> novembre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endParaRPr lang="fr-FR" sz="20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7" name="Image 6" descr="livres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131840" y="3356992"/>
            <a:ext cx="5596114" cy="3147814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fr-FR" b="1" dirty="0"/>
              <a:t>Assemblée générale 12 février 2016</a:t>
            </a:r>
            <a:br>
              <a:rPr lang="fr-FR" dirty="0"/>
            </a:b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4" name="Image 3" descr="CAM00818.jpg"/>
          <p:cNvPicPr>
            <a:picLocks noChangeAspect="1"/>
          </p:cNvPicPr>
          <p:nvPr/>
        </p:nvPicPr>
        <p:blipFill>
          <a:blip r:embed="rId2" cstate="print">
            <a:lum bright="30000" contrast="-48000"/>
          </a:blip>
          <a:srcRect l="27163"/>
          <a:stretch>
            <a:fillRect/>
          </a:stretch>
        </p:blipFill>
        <p:spPr>
          <a:xfrm>
            <a:off x="0" y="-1"/>
            <a:ext cx="9144000" cy="6858001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323528" y="620688"/>
            <a:ext cx="8820472" cy="43396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endParaRPr lang="fr-FR" sz="2000" dirty="0">
              <a:latin typeface="Arial" pitchFamily="34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3200" b="1" u="sng" dirty="0">
                <a:latin typeface="Calibri" pitchFamily="34" charset="0"/>
                <a:ea typeface="Calibri" pitchFamily="34" charset="0"/>
                <a:cs typeface="Times New Roman" pitchFamily="18" charset="0"/>
              </a:rPr>
              <a:t>Achats groupés</a:t>
            </a:r>
            <a:r>
              <a:rPr lang="fr-FR" sz="3200" dirty="0">
                <a:latin typeface="Calibri" pitchFamily="34" charset="0"/>
                <a:ea typeface="Calibri" pitchFamily="34" charset="0"/>
                <a:cs typeface="Times New Roman" pitchFamily="18" charset="0"/>
              </a:rPr>
              <a:t> : souscription pour le café zapatiste, sucre, agrumes en partenariat avec l’AMAP du </a:t>
            </a:r>
            <a:r>
              <a:rPr lang="fr-FR" sz="3200" dirty="0" err="1">
                <a:latin typeface="Calibri" pitchFamily="34" charset="0"/>
                <a:ea typeface="Calibri" pitchFamily="34" charset="0"/>
                <a:cs typeface="Times New Roman" pitchFamily="18" charset="0"/>
              </a:rPr>
              <a:t>Chaudon</a:t>
            </a:r>
            <a:r>
              <a:rPr lang="fr-FR" sz="3200" dirty="0">
                <a:latin typeface="Calibri" pitchFamily="34" charset="0"/>
                <a:ea typeface="Calibri" pitchFamily="34" charset="0"/>
                <a:cs typeface="Times New Roman" pitchFamily="18" charset="0"/>
              </a:rPr>
              <a:t> d’or.</a:t>
            </a:r>
            <a:endParaRPr lang="fr-FR" sz="3200" dirty="0">
              <a:latin typeface="Arial" pitchFamily="34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3200" dirty="0">
                <a:latin typeface="Calibri" pitchFamily="34" charset="0"/>
                <a:ea typeface="Calibri" pitchFamily="34" charset="0"/>
                <a:cs typeface="Times New Roman" pitchFamily="18" charset="0"/>
              </a:rPr>
              <a:t>Notre le local est mis à disposition de l’AMAP  tous les samedis matin pour la distribution des paniers.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endParaRPr lang="fr-FR" sz="3200" dirty="0">
              <a:latin typeface="Calibri" pitchFamily="34" charset="0"/>
              <a:cs typeface="Times New Roman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endParaRPr lang="fr-FR" sz="3200" dirty="0">
              <a:latin typeface="Arial" pitchFamily="34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3200" dirty="0">
                <a:latin typeface="Calibri" pitchFamily="34" charset="0"/>
                <a:ea typeface="Calibri" pitchFamily="34" charset="0"/>
                <a:cs typeface="Times New Roman" pitchFamily="18" charset="0"/>
              </a:rPr>
              <a:t>Au 31 décembre 2016 :    53  adhérents</a:t>
            </a:r>
            <a:endParaRPr lang="fr-FR" sz="3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fr-FR" b="1" dirty="0"/>
              <a:t>Assemblée générale 12 février 2016</a:t>
            </a:r>
            <a:br>
              <a:rPr lang="fr-FR" dirty="0"/>
            </a:b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4" name="Image 3" descr="CAM00818.jpg"/>
          <p:cNvPicPr>
            <a:picLocks noChangeAspect="1"/>
          </p:cNvPicPr>
          <p:nvPr/>
        </p:nvPicPr>
        <p:blipFill>
          <a:blip r:embed="rId2" cstate="print">
            <a:lum bright="30000" contrast="-48000"/>
          </a:blip>
          <a:srcRect l="27163"/>
          <a:stretch>
            <a:fillRect/>
          </a:stretch>
        </p:blipFill>
        <p:spPr>
          <a:xfrm>
            <a:off x="0" y="-1"/>
            <a:ext cx="9144000" cy="6858001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395536" y="188640"/>
            <a:ext cx="8424936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3500" dirty="0"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endParaRPr lang="fr-FR" sz="3500" dirty="0"/>
          </a:p>
        </p:txBody>
      </p:sp>
      <p:sp>
        <p:nvSpPr>
          <p:cNvPr id="6" name="ZoneTexte 5"/>
          <p:cNvSpPr txBox="1"/>
          <p:nvPr/>
        </p:nvSpPr>
        <p:spPr>
          <a:xfrm>
            <a:off x="251520" y="188640"/>
            <a:ext cx="8064896" cy="57554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b="1" dirty="0"/>
              <a:t>Boutique</a:t>
            </a:r>
          </a:p>
          <a:p>
            <a:r>
              <a:rPr lang="fr-FR" sz="2800" dirty="0"/>
              <a:t>A chaque ouverture, il y a obligation qu’un producteur soit présent. Quatorze bénévoles se relaient pour  assurer l’accueil les jours d’ouverture ( 3 présents sont nécessaires).</a:t>
            </a:r>
          </a:p>
          <a:p>
            <a:r>
              <a:rPr lang="fr-FR" sz="2800" dirty="0"/>
              <a:t>Du matériel a été acheté : vitrines réfrigérantes.</a:t>
            </a:r>
          </a:p>
          <a:p>
            <a:r>
              <a:rPr lang="fr-FR" sz="2800" dirty="0"/>
              <a:t>Du mobilier a été donné (bureau, </a:t>
            </a:r>
            <a:r>
              <a:rPr lang="fr-FR" sz="2800" dirty="0" err="1"/>
              <a:t>etc</a:t>
            </a:r>
            <a:r>
              <a:rPr lang="fr-FR" sz="2800" dirty="0"/>
              <a:t>…)</a:t>
            </a:r>
          </a:p>
          <a:p>
            <a:endParaRPr lang="fr-FR" sz="2800" dirty="0"/>
          </a:p>
          <a:p>
            <a:r>
              <a:rPr lang="fr-FR" sz="2800" dirty="0"/>
              <a:t>Depuis novembre, </a:t>
            </a:r>
          </a:p>
          <a:p>
            <a:r>
              <a:rPr lang="fr-FR" sz="2800" dirty="0"/>
              <a:t>une personne est</a:t>
            </a:r>
          </a:p>
          <a:p>
            <a:r>
              <a:rPr lang="fr-FR" sz="2800" dirty="0"/>
              <a:t> rémunérée pour</a:t>
            </a:r>
          </a:p>
          <a:p>
            <a:r>
              <a:rPr lang="fr-FR" sz="2800"/>
              <a:t> </a:t>
            </a:r>
            <a:r>
              <a:rPr lang="fr-FR" sz="2800" dirty="0"/>
              <a:t>assurer </a:t>
            </a:r>
            <a:r>
              <a:rPr lang="fr-FR" sz="2800"/>
              <a:t>le ménage</a:t>
            </a:r>
          </a:p>
          <a:p>
            <a:r>
              <a:rPr lang="fr-FR" sz="2800"/>
              <a:t> </a:t>
            </a:r>
            <a:r>
              <a:rPr lang="fr-FR" sz="2800" dirty="0"/>
              <a:t>le vendredi.</a:t>
            </a:r>
          </a:p>
        </p:txBody>
      </p:sp>
      <p:pic>
        <p:nvPicPr>
          <p:cNvPr id="7" name="Image 6" descr="légumes.jpg"/>
          <p:cNvPicPr>
            <a:picLocks noChangeAspect="1"/>
          </p:cNvPicPr>
          <p:nvPr/>
        </p:nvPicPr>
        <p:blipFill>
          <a:blip r:embed="rId3" cstate="print"/>
          <a:srcRect l="6492" r="4511"/>
          <a:stretch>
            <a:fillRect/>
          </a:stretch>
        </p:blipFill>
        <p:spPr>
          <a:xfrm>
            <a:off x="3491880" y="3422154"/>
            <a:ext cx="5436096" cy="3435846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fr-FR" b="1" dirty="0"/>
              <a:t>Assemblée générale 12 février 2016</a:t>
            </a:r>
            <a:br>
              <a:rPr lang="fr-FR" dirty="0"/>
            </a:b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4" name="Image 3" descr="CAM00818.jpg"/>
          <p:cNvPicPr>
            <a:picLocks noChangeAspect="1"/>
          </p:cNvPicPr>
          <p:nvPr/>
        </p:nvPicPr>
        <p:blipFill>
          <a:blip r:embed="rId2" cstate="print">
            <a:lum bright="-4000" contrast="-48000"/>
          </a:blip>
          <a:srcRect l="27163"/>
          <a:stretch>
            <a:fillRect/>
          </a:stretch>
        </p:blipFill>
        <p:spPr>
          <a:xfrm>
            <a:off x="0" y="-1"/>
            <a:ext cx="9144000" cy="6858001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395536" y="188640"/>
            <a:ext cx="8424936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3500" dirty="0"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endParaRPr lang="fr-FR" sz="3500" dirty="0"/>
          </a:p>
        </p:txBody>
      </p:sp>
      <p:sp>
        <p:nvSpPr>
          <p:cNvPr id="6" name="ZoneTexte 5"/>
          <p:cNvSpPr txBox="1"/>
          <p:nvPr/>
        </p:nvSpPr>
        <p:spPr>
          <a:xfrm>
            <a:off x="395536" y="404664"/>
            <a:ext cx="813690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dirty="0"/>
              <a:t>.</a:t>
            </a:r>
            <a:r>
              <a:rPr lang="fr-FR" sz="3000" b="1" dirty="0"/>
              <a:t>Producteurs avec lesquels</a:t>
            </a:r>
          </a:p>
          <a:p>
            <a:r>
              <a:rPr lang="fr-FR" sz="3000" b="1" dirty="0"/>
              <a:t> nous avons démarré</a:t>
            </a:r>
          </a:p>
        </p:txBody>
      </p:sp>
      <p:graphicFrame>
        <p:nvGraphicFramePr>
          <p:cNvPr id="7" name="Tableau 6"/>
          <p:cNvGraphicFramePr>
            <a:graphicFrameLocks noGrp="1"/>
          </p:cNvGraphicFramePr>
          <p:nvPr/>
        </p:nvGraphicFramePr>
        <p:xfrm>
          <a:off x="395536" y="2060848"/>
          <a:ext cx="8136904" cy="469153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7239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36450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974039">
                <a:tc>
                  <a:txBody>
                    <a:bodyPr/>
                    <a:lstStyle/>
                    <a:p>
                      <a:r>
                        <a:rPr lang="fr-FR" sz="1800" dirty="0"/>
                        <a:t>Légumes </a:t>
                      </a:r>
                      <a:endParaRPr lang="fr-FR" dirty="0"/>
                    </a:p>
                  </a:txBody>
                  <a:tcPr>
                    <a:solidFill>
                      <a:schemeClr val="bg2">
                        <a:lumMod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800" dirty="0" err="1"/>
                        <a:t>Joanie</a:t>
                      </a:r>
                      <a:r>
                        <a:rPr lang="fr-FR" sz="1800" dirty="0"/>
                        <a:t> </a:t>
                      </a:r>
                      <a:r>
                        <a:rPr lang="fr-FR" sz="1800" dirty="0" err="1"/>
                        <a:t>Chamart</a:t>
                      </a:r>
                      <a:r>
                        <a:rPr lang="fr-FR" sz="1800" dirty="0"/>
                        <a:t>, Benjamin Travers Frédéric </a:t>
                      </a:r>
                    </a:p>
                    <a:p>
                      <a:r>
                        <a:rPr lang="fr-FR" sz="1800" dirty="0"/>
                        <a:t>                              Ferme de La </a:t>
                      </a:r>
                      <a:r>
                        <a:rPr lang="fr-FR" sz="1800" dirty="0" err="1"/>
                        <a:t>Quinatière</a:t>
                      </a:r>
                      <a:r>
                        <a:rPr lang="fr-FR" sz="1800" dirty="0"/>
                        <a:t>  86410 </a:t>
                      </a:r>
                      <a:r>
                        <a:rPr lang="fr-FR" sz="1800" dirty="0" err="1"/>
                        <a:t>Bouresse</a:t>
                      </a:r>
                      <a:r>
                        <a:rPr lang="fr-FR" sz="1800" dirty="0"/>
                        <a:t>         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38129">
                <a:tc>
                  <a:txBody>
                    <a:bodyPr/>
                    <a:lstStyle/>
                    <a:p>
                      <a:r>
                        <a:rPr lang="fr-FR" sz="1800" dirty="0"/>
                        <a:t>Aromates </a:t>
                      </a:r>
                      <a:endParaRPr lang="fr-FR" dirty="0"/>
                    </a:p>
                  </a:txBody>
                  <a:tcPr>
                    <a:solidFill>
                      <a:schemeClr val="bg2">
                        <a:lumMod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800" dirty="0"/>
                        <a:t>Freddy </a:t>
                      </a:r>
                      <a:r>
                        <a:rPr lang="fr-FR" sz="1800" dirty="0" err="1"/>
                        <a:t>Rivault</a:t>
                      </a:r>
                      <a:r>
                        <a:rPr lang="fr-FR" sz="1800" dirty="0"/>
                        <a:t> Ferme de La </a:t>
                      </a:r>
                      <a:r>
                        <a:rPr lang="fr-FR" sz="1800" dirty="0" err="1"/>
                        <a:t>Quinatière</a:t>
                      </a:r>
                      <a:r>
                        <a:rPr lang="fr-FR" sz="1800" dirty="0"/>
                        <a:t> 86410 </a:t>
                      </a:r>
                      <a:r>
                        <a:rPr lang="fr-FR" sz="1800" dirty="0" err="1"/>
                        <a:t>Bouresse</a:t>
                      </a:r>
                      <a:r>
                        <a:rPr lang="fr-FR" sz="1800" dirty="0"/>
                        <a:t> </a:t>
                      </a:r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32048">
                <a:tc>
                  <a:txBody>
                    <a:bodyPr/>
                    <a:lstStyle/>
                    <a:p>
                      <a:r>
                        <a:rPr lang="fr-FR" sz="1800" dirty="0"/>
                        <a:t>Bœuf 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/>
                        <a:t>Philippe </a:t>
                      </a:r>
                      <a:r>
                        <a:rPr lang="fr-FR" sz="1800" dirty="0" err="1"/>
                        <a:t>Alamome</a:t>
                      </a:r>
                      <a:r>
                        <a:rPr lang="fr-FR" sz="1800" dirty="0"/>
                        <a:t> Le </a:t>
                      </a:r>
                      <a:r>
                        <a:rPr lang="fr-FR" sz="1800" dirty="0" err="1"/>
                        <a:t>Bagneau</a:t>
                      </a:r>
                      <a:r>
                        <a:rPr lang="fr-FR" sz="1800" dirty="0"/>
                        <a:t> 86290 </a:t>
                      </a:r>
                      <a:r>
                        <a:rPr lang="fr-FR" sz="1800" dirty="0" err="1"/>
                        <a:t>Coulonges</a:t>
                      </a:r>
                      <a:r>
                        <a:rPr lang="fr-FR" sz="1800" dirty="0"/>
                        <a:t>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32048">
                <a:tc>
                  <a:txBody>
                    <a:bodyPr/>
                    <a:lstStyle/>
                    <a:p>
                      <a:r>
                        <a:rPr lang="fr-FR" sz="1800" dirty="0"/>
                        <a:t>Bœuf salers 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800" dirty="0"/>
                        <a:t>Julien </a:t>
                      </a:r>
                      <a:r>
                        <a:rPr lang="fr-FR" sz="1800" dirty="0" err="1"/>
                        <a:t>Maulévrier</a:t>
                      </a:r>
                      <a:r>
                        <a:rPr lang="fr-FR" sz="1800" dirty="0"/>
                        <a:t> </a:t>
                      </a:r>
                      <a:r>
                        <a:rPr lang="fr-FR" sz="1800" dirty="0" err="1"/>
                        <a:t>Masmayoux</a:t>
                      </a:r>
                      <a:r>
                        <a:rPr lang="fr-FR" sz="1800" dirty="0"/>
                        <a:t> 16490 Alloue</a:t>
                      </a:r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95027">
                <a:tc>
                  <a:txBody>
                    <a:bodyPr/>
                    <a:lstStyle/>
                    <a:p>
                      <a:r>
                        <a:rPr lang="fr-FR" sz="1800"/>
                        <a:t>Bœuf 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/>
                        <a:t>Boris Dion Chez Tartaud 86390 Lathus - St Rémy </a:t>
                      </a:r>
                    </a:p>
                    <a:p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95027">
                <a:tc>
                  <a:txBody>
                    <a:bodyPr/>
                    <a:lstStyle/>
                    <a:p>
                      <a:r>
                        <a:rPr lang="fr-FR" sz="1800" dirty="0"/>
                        <a:t>Bœuf 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/>
                        <a:t>Pascal Baudoin Ferme du Bouchage 86390 Lathus - St Rémy</a:t>
                      </a:r>
                    </a:p>
                    <a:p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95027">
                <a:tc>
                  <a:txBody>
                    <a:bodyPr/>
                    <a:lstStyle/>
                    <a:p>
                      <a:r>
                        <a:rPr lang="fr-FR" sz="1800"/>
                        <a:t>Huile 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/>
                        <a:t>La Ferme de Dana Le Petit </a:t>
                      </a:r>
                      <a:r>
                        <a:rPr lang="fr-FR" sz="1800" dirty="0" err="1"/>
                        <a:t>Marcay</a:t>
                      </a:r>
                      <a:r>
                        <a:rPr lang="fr-FR" sz="1800" dirty="0"/>
                        <a:t> 86100 </a:t>
                      </a:r>
                      <a:r>
                        <a:rPr lang="fr-FR" sz="1800" dirty="0" err="1"/>
                        <a:t>Sénillé</a:t>
                      </a:r>
                      <a:endParaRPr lang="fr-FR" sz="1800" dirty="0"/>
                    </a:p>
                    <a:p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95027">
                <a:tc>
                  <a:txBody>
                    <a:bodyPr/>
                    <a:lstStyle/>
                    <a:p>
                      <a:r>
                        <a:rPr lang="fr-FR" sz="1800" dirty="0"/>
                        <a:t>Pain 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/>
                        <a:t>Malo </a:t>
                      </a:r>
                      <a:r>
                        <a:rPr lang="fr-FR" sz="1800" dirty="0" err="1"/>
                        <a:t>Brézillon</a:t>
                      </a:r>
                      <a:r>
                        <a:rPr lang="fr-FR" sz="1800" dirty="0"/>
                        <a:t> 19, rue St Hilaire 86160 La Ferrière </a:t>
                      </a:r>
                      <a:r>
                        <a:rPr lang="fr-FR" sz="1800" dirty="0" err="1"/>
                        <a:t>Airoux</a:t>
                      </a:r>
                      <a:endParaRPr lang="fr-FR" sz="1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pic>
        <p:nvPicPr>
          <p:cNvPr id="1026" name="Picture 2" descr="https://gaecentrecieletterre.files.wordpress.com/2016/05/cropped-p1060806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932040" y="260648"/>
            <a:ext cx="4028866" cy="1512168"/>
          </a:xfrm>
          <a:prstGeom prst="rect">
            <a:avLst/>
          </a:prstGeom>
          <a:noFill/>
        </p:spPr>
      </p:pic>
      <p:pic>
        <p:nvPicPr>
          <p:cNvPr id="1028" name="Picture 4" descr="P1070019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812360" y="1988840"/>
            <a:ext cx="1117011" cy="148934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fr-FR" b="1" dirty="0"/>
              <a:t>Assemblée générale 12 février 2016</a:t>
            </a:r>
            <a:br>
              <a:rPr lang="fr-FR" dirty="0"/>
            </a:b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4" name="Image 3" descr="CAM00818.jpg"/>
          <p:cNvPicPr>
            <a:picLocks noChangeAspect="1"/>
          </p:cNvPicPr>
          <p:nvPr/>
        </p:nvPicPr>
        <p:blipFill>
          <a:blip r:embed="rId2" cstate="print">
            <a:lum bright="-4000" contrast="-48000"/>
          </a:blip>
          <a:srcRect l="27163"/>
          <a:stretch>
            <a:fillRect/>
          </a:stretch>
        </p:blipFill>
        <p:spPr>
          <a:xfrm>
            <a:off x="0" y="-1"/>
            <a:ext cx="9144000" cy="6858001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395536" y="188640"/>
            <a:ext cx="8424936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3500" dirty="0"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endParaRPr lang="fr-FR" sz="3500" dirty="0"/>
          </a:p>
        </p:txBody>
      </p:sp>
      <p:graphicFrame>
        <p:nvGraphicFramePr>
          <p:cNvPr id="7" name="Tableau 6"/>
          <p:cNvGraphicFramePr>
            <a:graphicFrameLocks noGrp="1"/>
          </p:cNvGraphicFramePr>
          <p:nvPr/>
        </p:nvGraphicFramePr>
        <p:xfrm>
          <a:off x="395536" y="764704"/>
          <a:ext cx="8136904" cy="52984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7239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36450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974039">
                <a:tc>
                  <a:txBody>
                    <a:bodyPr/>
                    <a:lstStyle/>
                    <a:p>
                      <a:r>
                        <a:rPr lang="fr-FR" sz="1800" dirty="0"/>
                        <a:t>Poterie </a:t>
                      </a:r>
                      <a:endParaRPr lang="fr-FR" dirty="0"/>
                    </a:p>
                  </a:txBody>
                  <a:tcPr>
                    <a:solidFill>
                      <a:schemeClr val="bg2">
                        <a:lumMod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800" dirty="0" err="1"/>
                        <a:t>Mellonie</a:t>
                      </a:r>
                      <a:r>
                        <a:rPr lang="fr-FR" sz="1800" dirty="0"/>
                        <a:t> </a:t>
                      </a:r>
                      <a:r>
                        <a:rPr lang="fr-FR" sz="1800" dirty="0" err="1"/>
                        <a:t>Leber</a:t>
                      </a:r>
                      <a:r>
                        <a:rPr lang="fr-FR" sz="1800" dirty="0"/>
                        <a:t> La </a:t>
                      </a:r>
                      <a:r>
                        <a:rPr lang="fr-FR" sz="1800" dirty="0" err="1"/>
                        <a:t>Relandière</a:t>
                      </a:r>
                      <a:r>
                        <a:rPr lang="fr-FR" sz="1800" dirty="0"/>
                        <a:t> 86150 </a:t>
                      </a:r>
                      <a:r>
                        <a:rPr lang="fr-FR" sz="1800" dirty="0" err="1"/>
                        <a:t>Moussac</a:t>
                      </a:r>
                      <a:r>
                        <a:rPr lang="fr-FR" sz="1800" dirty="0"/>
                        <a:t>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74039">
                <a:tc>
                  <a:txBody>
                    <a:bodyPr/>
                    <a:lstStyle/>
                    <a:p>
                      <a:r>
                        <a:rPr lang="fr-FR" sz="1800" dirty="0"/>
                        <a:t>Fromage vache 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/>
                        <a:t>Grégoire Masse </a:t>
                      </a:r>
                      <a:r>
                        <a:rPr lang="fr-FR" sz="1800" dirty="0" err="1"/>
                        <a:t>Villaret</a:t>
                      </a:r>
                      <a:r>
                        <a:rPr lang="fr-FR" sz="1800" dirty="0"/>
                        <a:t> 86400 </a:t>
                      </a:r>
                      <a:r>
                        <a:rPr lang="fr-FR" sz="1800" dirty="0" err="1"/>
                        <a:t>Blanzay</a:t>
                      </a:r>
                      <a:r>
                        <a:rPr lang="fr-FR" sz="1800" dirty="0"/>
                        <a:t> </a:t>
                      </a:r>
                    </a:p>
                    <a:p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95027">
                <a:tc>
                  <a:txBody>
                    <a:bodyPr/>
                    <a:lstStyle/>
                    <a:p>
                      <a:r>
                        <a:rPr lang="fr-FR" sz="1800" dirty="0"/>
                        <a:t>Viande agneau 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/>
                        <a:t>Dédé et Damien </a:t>
                      </a:r>
                      <a:r>
                        <a:rPr lang="fr-FR" sz="1800" dirty="0" err="1"/>
                        <a:t>Berthomier</a:t>
                      </a:r>
                      <a:r>
                        <a:rPr lang="fr-FR" sz="1800" dirty="0"/>
                        <a:t> Les Fontaines 86430 </a:t>
                      </a:r>
                      <a:r>
                        <a:rPr lang="fr-FR" sz="1800" dirty="0" err="1"/>
                        <a:t>Adriers</a:t>
                      </a:r>
                      <a:endParaRPr lang="fr-FR" sz="1800" dirty="0"/>
                    </a:p>
                    <a:p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95027">
                <a:tc>
                  <a:txBody>
                    <a:bodyPr/>
                    <a:lstStyle/>
                    <a:p>
                      <a:r>
                        <a:rPr lang="fr-FR" sz="1800" dirty="0"/>
                        <a:t>Pâtes 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/>
                        <a:t>Florence </a:t>
                      </a:r>
                      <a:r>
                        <a:rPr lang="fr-FR" sz="1800" dirty="0" err="1"/>
                        <a:t>Thivet</a:t>
                      </a:r>
                      <a:r>
                        <a:rPr lang="fr-FR" sz="1800" dirty="0"/>
                        <a:t> Les </a:t>
                      </a:r>
                      <a:r>
                        <a:rPr lang="fr-FR" sz="1800" dirty="0" err="1"/>
                        <a:t>Marchis</a:t>
                      </a:r>
                      <a:r>
                        <a:rPr lang="fr-FR" sz="1800" dirty="0"/>
                        <a:t> 16240 </a:t>
                      </a:r>
                      <a:r>
                        <a:rPr lang="fr-FR" sz="1800" dirty="0" err="1"/>
                        <a:t>Courcôme</a:t>
                      </a:r>
                      <a:r>
                        <a:rPr lang="fr-FR" sz="1800" dirty="0"/>
                        <a:t> </a:t>
                      </a:r>
                    </a:p>
                    <a:p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95027">
                <a:tc>
                  <a:txBody>
                    <a:bodyPr/>
                    <a:lstStyle/>
                    <a:p>
                      <a:r>
                        <a:rPr lang="fr-FR" sz="1800" dirty="0"/>
                        <a:t>Miel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/>
                        <a:t>Cyril Colin Le Grand Port 86320 </a:t>
                      </a:r>
                      <a:r>
                        <a:rPr lang="fr-FR" sz="1800" dirty="0" err="1"/>
                        <a:t>Persac</a:t>
                      </a:r>
                      <a:r>
                        <a:rPr lang="fr-FR" sz="1800" dirty="0"/>
                        <a:t> </a:t>
                      </a:r>
                    </a:p>
                    <a:p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95027">
                <a:tc>
                  <a:txBody>
                    <a:bodyPr/>
                    <a:lstStyle/>
                    <a:p>
                      <a:r>
                        <a:rPr lang="fr-FR" sz="1800" dirty="0"/>
                        <a:t>Bière 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800" dirty="0" err="1"/>
                        <a:t>Nathanaël</a:t>
                      </a:r>
                      <a:r>
                        <a:rPr lang="fr-FR" sz="1800" dirty="0"/>
                        <a:t> </a:t>
                      </a:r>
                      <a:r>
                        <a:rPr lang="fr-FR" sz="1800" dirty="0" err="1"/>
                        <a:t>Hébras</a:t>
                      </a:r>
                      <a:r>
                        <a:rPr lang="fr-FR" sz="1800" dirty="0"/>
                        <a:t> 19, rue St Hilaire 86160 La Ferrière </a:t>
                      </a:r>
                      <a:r>
                        <a:rPr lang="fr-FR" sz="1800" dirty="0" err="1"/>
                        <a:t>Airoux</a:t>
                      </a:r>
                      <a:endParaRPr lang="fr-FR" sz="1800" dirty="0"/>
                    </a:p>
                    <a:p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95027">
                <a:tc>
                  <a:txBody>
                    <a:bodyPr/>
                    <a:lstStyle/>
                    <a:p>
                      <a:r>
                        <a:rPr lang="fr-FR" sz="1800" dirty="0"/>
                        <a:t>Confiture 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800" dirty="0"/>
                        <a:t>Christine Poireau L'Age </a:t>
                      </a:r>
                      <a:r>
                        <a:rPr lang="fr-FR" sz="1800" dirty="0" err="1"/>
                        <a:t>Boutrie</a:t>
                      </a:r>
                      <a:r>
                        <a:rPr lang="fr-FR" sz="1800" dirty="0"/>
                        <a:t> 86430 </a:t>
                      </a:r>
                      <a:r>
                        <a:rPr lang="fr-FR" sz="1800" dirty="0" err="1"/>
                        <a:t>Adriers</a:t>
                      </a:r>
                      <a:endParaRPr lang="fr-FR" sz="1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95027">
                <a:tc>
                  <a:txBody>
                    <a:bodyPr/>
                    <a:lstStyle/>
                    <a:p>
                      <a:r>
                        <a:rPr lang="fr-FR" sz="1800" dirty="0"/>
                        <a:t>Savon 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800" dirty="0"/>
                        <a:t>Savon Emile Charrier Peu Sec 86320 </a:t>
                      </a:r>
                      <a:r>
                        <a:rPr lang="fr-FR" sz="1800" dirty="0" err="1"/>
                        <a:t>Persac</a:t>
                      </a:r>
                      <a:r>
                        <a:rPr lang="fr-FR" sz="1800" dirty="0"/>
                        <a:t> </a:t>
                      </a:r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fr-FR" b="1" dirty="0"/>
              <a:t>Assemblée générale 12 février 2016</a:t>
            </a:r>
            <a:br>
              <a:rPr lang="fr-FR" dirty="0"/>
            </a:b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4" name="Image 3" descr="CAM00818.jpg"/>
          <p:cNvPicPr>
            <a:picLocks noChangeAspect="1"/>
          </p:cNvPicPr>
          <p:nvPr/>
        </p:nvPicPr>
        <p:blipFill>
          <a:blip r:embed="rId2" cstate="print">
            <a:lum bright="-4000" contrast="-48000"/>
          </a:blip>
          <a:srcRect l="27163"/>
          <a:stretch>
            <a:fillRect/>
          </a:stretch>
        </p:blipFill>
        <p:spPr>
          <a:xfrm>
            <a:off x="0" y="0"/>
            <a:ext cx="9144000" cy="6858001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395536" y="188640"/>
            <a:ext cx="8424936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3500" dirty="0"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endParaRPr lang="fr-FR" sz="3500" dirty="0"/>
          </a:p>
        </p:txBody>
      </p:sp>
      <p:sp>
        <p:nvSpPr>
          <p:cNvPr id="6" name="ZoneTexte 5"/>
          <p:cNvSpPr txBox="1"/>
          <p:nvPr/>
        </p:nvSpPr>
        <p:spPr>
          <a:xfrm>
            <a:off x="323528" y="188640"/>
            <a:ext cx="813690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dirty="0"/>
              <a:t>                 </a:t>
            </a:r>
            <a:r>
              <a:rPr lang="fr-FR" sz="3200" b="1" dirty="0"/>
              <a:t>Producteurs nous ayant rejoints  </a:t>
            </a:r>
            <a:r>
              <a:rPr lang="fr-FR" dirty="0"/>
              <a:t> </a:t>
            </a:r>
          </a:p>
        </p:txBody>
      </p:sp>
      <p:graphicFrame>
        <p:nvGraphicFramePr>
          <p:cNvPr id="7" name="Tableau 6"/>
          <p:cNvGraphicFramePr>
            <a:graphicFrameLocks noGrp="1"/>
          </p:cNvGraphicFramePr>
          <p:nvPr/>
        </p:nvGraphicFramePr>
        <p:xfrm>
          <a:off x="323528" y="879974"/>
          <a:ext cx="8568952" cy="597802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567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81224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91626">
                <a:tc>
                  <a:txBody>
                    <a:bodyPr/>
                    <a:lstStyle/>
                    <a:p>
                      <a:r>
                        <a:rPr lang="fr-FR" sz="1800" dirty="0"/>
                        <a:t>Cosmétiques </a:t>
                      </a:r>
                      <a:endParaRPr lang="fr-FR" dirty="0"/>
                    </a:p>
                  </a:txBody>
                  <a:tcPr>
                    <a:solidFill>
                      <a:schemeClr val="bg2">
                        <a:lumMod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800" dirty="0"/>
                        <a:t>Autour des Plantes 63, rue </a:t>
                      </a:r>
                      <a:r>
                        <a:rPr lang="fr-FR" sz="1800" dirty="0" err="1"/>
                        <a:t>Longerolle</a:t>
                      </a:r>
                      <a:r>
                        <a:rPr lang="fr-FR" sz="1800" dirty="0"/>
                        <a:t> 86440 </a:t>
                      </a:r>
                      <a:r>
                        <a:rPr lang="fr-FR" sz="1800" dirty="0" err="1"/>
                        <a:t>Migné</a:t>
                      </a:r>
                      <a:r>
                        <a:rPr lang="fr-FR" sz="1800" dirty="0"/>
                        <a:t> </a:t>
                      </a:r>
                      <a:r>
                        <a:rPr lang="fr-FR" sz="1800" dirty="0" err="1"/>
                        <a:t>Auxances</a:t>
                      </a:r>
                      <a:r>
                        <a:rPr lang="fr-FR" sz="1800" dirty="0"/>
                        <a:t>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53599">
                <a:tc>
                  <a:txBody>
                    <a:bodyPr/>
                    <a:lstStyle/>
                    <a:p>
                      <a:r>
                        <a:rPr lang="fr-FR" sz="1800" dirty="0"/>
                        <a:t>Safran 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800" dirty="0"/>
                        <a:t>Jean François Bourcier </a:t>
                      </a:r>
                      <a:r>
                        <a:rPr lang="fr-FR" sz="1800" dirty="0" err="1"/>
                        <a:t>Touchaubert</a:t>
                      </a:r>
                      <a:r>
                        <a:rPr lang="fr-FR" sz="1800" dirty="0"/>
                        <a:t> 86660 Celle L'</a:t>
                      </a:r>
                      <a:r>
                        <a:rPr lang="fr-FR" sz="1800" dirty="0" err="1"/>
                        <a:t>Evescault</a:t>
                      </a:r>
                      <a:r>
                        <a:rPr lang="fr-FR" sz="1800" dirty="0"/>
                        <a:t> </a:t>
                      </a:r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9667">
                <a:tc>
                  <a:txBody>
                    <a:bodyPr/>
                    <a:lstStyle/>
                    <a:p>
                      <a:r>
                        <a:rPr lang="fr-FR" sz="1800" dirty="0"/>
                        <a:t>Pain d'épices 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800" dirty="0"/>
                        <a:t>Matthias </a:t>
                      </a:r>
                      <a:r>
                        <a:rPr lang="fr-FR" sz="1800" dirty="0" err="1"/>
                        <a:t>Lagarrosse</a:t>
                      </a:r>
                      <a:r>
                        <a:rPr lang="fr-FR" sz="1800" dirty="0"/>
                        <a:t>  Rucher des </a:t>
                      </a:r>
                      <a:r>
                        <a:rPr lang="fr-FR" sz="1800" dirty="0" err="1"/>
                        <a:t>Versannes</a:t>
                      </a:r>
                      <a:r>
                        <a:rPr lang="fr-FR" sz="1800" dirty="0"/>
                        <a:t> </a:t>
                      </a:r>
                      <a:r>
                        <a:rPr lang="fr-FR" sz="1800" dirty="0" err="1"/>
                        <a:t>Courteil</a:t>
                      </a:r>
                      <a:r>
                        <a:rPr lang="fr-FR" sz="1800" dirty="0"/>
                        <a:t> 16350 </a:t>
                      </a:r>
                      <a:r>
                        <a:rPr lang="fr-FR" sz="1800" dirty="0" err="1"/>
                        <a:t>Benest</a:t>
                      </a:r>
                      <a:r>
                        <a:rPr lang="fr-FR" sz="1800" dirty="0"/>
                        <a:t> </a:t>
                      </a:r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9667">
                <a:tc>
                  <a:txBody>
                    <a:bodyPr/>
                    <a:lstStyle/>
                    <a:p>
                      <a:r>
                        <a:rPr lang="fr-FR" sz="1800" dirty="0"/>
                        <a:t>Fromage chèvre 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800" dirty="0"/>
                        <a:t>Emmanuel REROLLE Le Pré de la Font 86290 LIGLET </a:t>
                      </a:r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9667">
                <a:tc>
                  <a:txBody>
                    <a:bodyPr/>
                    <a:lstStyle/>
                    <a:p>
                      <a:r>
                        <a:rPr lang="fr-FR" sz="1800" dirty="0"/>
                        <a:t>Châtaignes 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800" dirty="0"/>
                        <a:t>Amélie PRIAC Les </a:t>
                      </a:r>
                      <a:r>
                        <a:rPr lang="fr-FR" sz="1800" dirty="0" err="1"/>
                        <a:t>Renauderies</a:t>
                      </a:r>
                      <a:r>
                        <a:rPr lang="fr-FR" sz="1800" dirty="0"/>
                        <a:t> 86310 </a:t>
                      </a:r>
                      <a:r>
                        <a:rPr lang="fr-FR" sz="1800" dirty="0" err="1"/>
                        <a:t>Béthines</a:t>
                      </a:r>
                      <a:r>
                        <a:rPr lang="fr-FR" sz="1800" dirty="0"/>
                        <a:t> </a:t>
                      </a:r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9667">
                <a:tc>
                  <a:txBody>
                    <a:bodyPr/>
                    <a:lstStyle/>
                    <a:p>
                      <a:r>
                        <a:rPr lang="fr-FR" sz="1800" dirty="0"/>
                        <a:t>Farine-pâtes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800" dirty="0"/>
                        <a:t>Guy et Carole </a:t>
                      </a:r>
                      <a:r>
                        <a:rPr lang="fr-FR" sz="1800" dirty="0" err="1"/>
                        <a:t>Turible</a:t>
                      </a:r>
                      <a:r>
                        <a:rPr lang="fr-FR" sz="1800" dirty="0"/>
                        <a:t> Ferme de </a:t>
                      </a:r>
                      <a:r>
                        <a:rPr lang="fr-FR" sz="1800" dirty="0" err="1"/>
                        <a:t>Garandeau</a:t>
                      </a:r>
                      <a:r>
                        <a:rPr lang="fr-FR" sz="1800" dirty="0"/>
                        <a:t> 86460 PRESSAC </a:t>
                      </a:r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9667">
                <a:tc>
                  <a:txBody>
                    <a:bodyPr/>
                    <a:lstStyle/>
                    <a:p>
                      <a:r>
                        <a:rPr lang="fr-FR" sz="1800" dirty="0"/>
                        <a:t>Charcuterie 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800" dirty="0"/>
                        <a:t>Aurochs Vert </a:t>
                      </a:r>
                      <a:r>
                        <a:rPr lang="fr-FR" sz="1800" dirty="0" err="1"/>
                        <a:t>Bourgé</a:t>
                      </a:r>
                      <a:r>
                        <a:rPr lang="fr-FR" sz="1800" dirty="0"/>
                        <a:t> de </a:t>
                      </a:r>
                      <a:r>
                        <a:rPr lang="fr-FR" sz="1800" dirty="0" err="1"/>
                        <a:t>Pougné</a:t>
                      </a:r>
                      <a:r>
                        <a:rPr lang="fr-FR" sz="1800" dirty="0"/>
                        <a:t> 16700 Nanteuil en Vallée </a:t>
                      </a:r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9667">
                <a:tc>
                  <a:txBody>
                    <a:bodyPr/>
                    <a:lstStyle/>
                    <a:p>
                      <a:r>
                        <a:rPr lang="fr-FR" sz="1800" dirty="0"/>
                        <a:t>Sucre 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800" dirty="0" err="1"/>
                        <a:t>Biomat</a:t>
                      </a:r>
                      <a:r>
                        <a:rPr lang="fr-FR" sz="1800" dirty="0"/>
                        <a:t> Samuel </a:t>
                      </a:r>
                      <a:r>
                        <a:rPr lang="fr-FR" sz="1800" dirty="0" err="1"/>
                        <a:t>Goin</a:t>
                      </a:r>
                      <a:r>
                        <a:rPr lang="fr-FR" sz="1800" dirty="0"/>
                        <a:t> 86 </a:t>
                      </a:r>
                      <a:r>
                        <a:rPr lang="fr-FR" sz="1800" dirty="0" err="1"/>
                        <a:t>Sillars</a:t>
                      </a:r>
                      <a:r>
                        <a:rPr lang="fr-FR" sz="1800" dirty="0"/>
                        <a:t> </a:t>
                      </a:r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9667">
                <a:tc>
                  <a:txBody>
                    <a:bodyPr/>
                    <a:lstStyle/>
                    <a:p>
                      <a:r>
                        <a:rPr lang="fr-FR" sz="1800" dirty="0"/>
                        <a:t>Légumes secs 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800" dirty="0"/>
                        <a:t>La ferme de </a:t>
                      </a:r>
                      <a:r>
                        <a:rPr lang="fr-FR" sz="1800" dirty="0" err="1"/>
                        <a:t>Chassagne</a:t>
                      </a:r>
                      <a:r>
                        <a:rPr lang="fr-FR" sz="1800" dirty="0"/>
                        <a:t> </a:t>
                      </a:r>
                      <a:r>
                        <a:rPr lang="fr-FR" sz="1800" dirty="0" err="1"/>
                        <a:t>Chassagne</a:t>
                      </a:r>
                      <a:r>
                        <a:rPr lang="fr-FR" sz="1800" dirty="0"/>
                        <a:t> 16240 Villefagnan </a:t>
                      </a:r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99667">
                <a:tc>
                  <a:txBody>
                    <a:bodyPr/>
                    <a:lstStyle/>
                    <a:p>
                      <a:r>
                        <a:rPr lang="fr-FR" sz="1800" dirty="0"/>
                        <a:t>Sel marin 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800" dirty="0"/>
                        <a:t>85 Ile d'</a:t>
                      </a:r>
                      <a:r>
                        <a:rPr lang="fr-FR" sz="1800" dirty="0" err="1"/>
                        <a:t>Olonne</a:t>
                      </a:r>
                      <a:r>
                        <a:rPr lang="fr-FR" sz="1800" dirty="0"/>
                        <a:t> </a:t>
                      </a:r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9667">
                <a:tc>
                  <a:txBody>
                    <a:bodyPr/>
                    <a:lstStyle/>
                    <a:p>
                      <a:r>
                        <a:rPr lang="fr-FR" sz="1800" dirty="0"/>
                        <a:t>Lentilles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800" dirty="0"/>
                        <a:t>François, Arnaud </a:t>
                      </a:r>
                      <a:r>
                        <a:rPr lang="fr-FR" sz="1800" dirty="0" err="1"/>
                        <a:t>Martringhem</a:t>
                      </a:r>
                      <a:r>
                        <a:rPr lang="fr-FR" sz="1800" dirty="0"/>
                        <a:t> </a:t>
                      </a:r>
                      <a:r>
                        <a:rPr lang="fr-FR" sz="1800" dirty="0" err="1"/>
                        <a:t>Sigée</a:t>
                      </a:r>
                      <a:r>
                        <a:rPr lang="fr-FR" sz="1800" dirty="0"/>
                        <a:t> 86500 </a:t>
                      </a:r>
                      <a:r>
                        <a:rPr lang="fr-FR" sz="1800" dirty="0" err="1"/>
                        <a:t>Jouhet</a:t>
                      </a:r>
                      <a:r>
                        <a:rPr lang="fr-FR" sz="1800" dirty="0"/>
                        <a:t> </a:t>
                      </a:r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9667">
                <a:tc>
                  <a:txBody>
                    <a:bodyPr/>
                    <a:lstStyle/>
                    <a:p>
                      <a:r>
                        <a:rPr lang="fr-FR" sz="1800" dirty="0"/>
                        <a:t>Café 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800" dirty="0"/>
                        <a:t>Zapatiste Café Solidaire Mexique  </a:t>
                      </a:r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9667">
                <a:tc>
                  <a:txBody>
                    <a:bodyPr/>
                    <a:lstStyle/>
                    <a:p>
                      <a:r>
                        <a:rPr lang="fr-FR" sz="1800" dirty="0"/>
                        <a:t>Vin 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800" dirty="0"/>
                        <a:t>La Boutique Vins de Loire </a:t>
                      </a:r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99667">
                <a:tc>
                  <a:txBody>
                    <a:bodyPr/>
                    <a:lstStyle/>
                    <a:p>
                      <a:r>
                        <a:rPr lang="fr-FR" sz="1800" dirty="0"/>
                        <a:t>Kiwis 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800" dirty="0"/>
                        <a:t>MARTIN Reine La </a:t>
                      </a:r>
                      <a:r>
                        <a:rPr lang="fr-FR" sz="1800" dirty="0" err="1"/>
                        <a:t>Molletie</a:t>
                      </a:r>
                      <a:r>
                        <a:rPr lang="fr-FR" sz="1800" dirty="0"/>
                        <a:t> 24150 </a:t>
                      </a:r>
                      <a:r>
                        <a:rPr lang="fr-FR" sz="1800" dirty="0" err="1"/>
                        <a:t>Pressignac</a:t>
                      </a:r>
                      <a:r>
                        <a:rPr lang="fr-FR" sz="1800" dirty="0"/>
                        <a:t>-</a:t>
                      </a:r>
                      <a:r>
                        <a:rPr lang="fr-FR" sz="1800" dirty="0" err="1"/>
                        <a:t>Vicq</a:t>
                      </a:r>
                      <a:r>
                        <a:rPr lang="fr-FR" sz="1800" dirty="0"/>
                        <a:t> </a:t>
                      </a:r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99667">
                <a:tc>
                  <a:txBody>
                    <a:bodyPr/>
                    <a:lstStyle/>
                    <a:p>
                      <a:r>
                        <a:rPr lang="fr-FR" sz="1800" dirty="0"/>
                        <a:t>Agrumes 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800" dirty="0"/>
                        <a:t>le Galline </a:t>
                      </a:r>
                      <a:r>
                        <a:rPr lang="fr-FR" sz="1800" dirty="0" err="1"/>
                        <a:t>Felici</a:t>
                      </a:r>
                      <a:r>
                        <a:rPr lang="fr-FR" sz="1800" dirty="0"/>
                        <a:t>  Sicile </a:t>
                      </a:r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99667">
                <a:tc>
                  <a:txBody>
                    <a:bodyPr/>
                    <a:lstStyle/>
                    <a:p>
                      <a:r>
                        <a:rPr lang="fr-FR" sz="1800" dirty="0"/>
                        <a:t>Fromage brebis 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800" dirty="0"/>
                        <a:t>Fromage brebis GAEC </a:t>
                      </a:r>
                      <a:r>
                        <a:rPr lang="fr-FR" sz="1800" dirty="0" err="1"/>
                        <a:t>Ekibegia</a:t>
                      </a:r>
                      <a:r>
                        <a:rPr lang="fr-FR" sz="1800" dirty="0"/>
                        <a:t> Maison </a:t>
                      </a:r>
                      <a:r>
                        <a:rPr lang="fr-FR" sz="1800" dirty="0" err="1"/>
                        <a:t>Apetxa</a:t>
                      </a:r>
                      <a:r>
                        <a:rPr lang="fr-FR" sz="1800" dirty="0"/>
                        <a:t> 64120 St Just </a:t>
                      </a:r>
                      <a:r>
                        <a:rPr lang="fr-FR" sz="1800" dirty="0" err="1"/>
                        <a:t>Ibarre</a:t>
                      </a:r>
                      <a:r>
                        <a:rPr lang="fr-FR" sz="1800" dirty="0"/>
                        <a:t> </a:t>
                      </a:r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fr-FR" b="1" dirty="0"/>
              <a:t>Assemblée générale 12 février 2016</a:t>
            </a:r>
            <a:br>
              <a:rPr lang="fr-FR" dirty="0"/>
            </a:b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4" name="Image 3" descr="CAM00818.jpg"/>
          <p:cNvPicPr>
            <a:picLocks noChangeAspect="1"/>
          </p:cNvPicPr>
          <p:nvPr/>
        </p:nvPicPr>
        <p:blipFill>
          <a:blip r:embed="rId2" cstate="print">
            <a:lum bright="30000" contrast="-48000"/>
          </a:blip>
          <a:srcRect l="27163"/>
          <a:stretch>
            <a:fillRect/>
          </a:stretch>
        </p:blipFill>
        <p:spPr>
          <a:xfrm>
            <a:off x="0" y="-1"/>
            <a:ext cx="9144000" cy="6858001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395536" y="188640"/>
            <a:ext cx="8424936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3500" dirty="0"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endParaRPr lang="fr-FR" sz="3500" dirty="0"/>
          </a:p>
        </p:txBody>
      </p:sp>
      <p:sp>
        <p:nvSpPr>
          <p:cNvPr id="6" name="ZoneTexte 5"/>
          <p:cNvSpPr txBox="1"/>
          <p:nvPr/>
        </p:nvSpPr>
        <p:spPr>
          <a:xfrm>
            <a:off x="323528" y="260648"/>
            <a:ext cx="8064896" cy="71404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b="1" dirty="0"/>
              <a:t>Boutique</a:t>
            </a:r>
          </a:p>
          <a:p>
            <a:endParaRPr lang="fr-FR" sz="2000" b="1" dirty="0"/>
          </a:p>
          <a:p>
            <a:r>
              <a:rPr lang="fr-FR" sz="3000" dirty="0"/>
              <a:t>Des animations proposées par les producteurs</a:t>
            </a:r>
          </a:p>
          <a:p>
            <a:r>
              <a:rPr lang="fr-FR" sz="3000" dirty="0"/>
              <a:t>Dégustation des produits  </a:t>
            </a:r>
          </a:p>
          <a:p>
            <a:r>
              <a:rPr lang="fr-FR" sz="3000" dirty="0"/>
              <a:t>           de l’Auroch Vert,</a:t>
            </a:r>
          </a:p>
          <a:p>
            <a:r>
              <a:rPr lang="fr-FR" sz="3000" dirty="0"/>
              <a:t>            Bière</a:t>
            </a:r>
            <a:r>
              <a:rPr lang="fr-FR" sz="3000" b="1" dirty="0"/>
              <a:t> </a:t>
            </a:r>
            <a:endParaRPr lang="fr-FR" sz="3200" b="1" dirty="0"/>
          </a:p>
          <a:p>
            <a:r>
              <a:rPr lang="fr-FR" sz="3200" b="1" dirty="0"/>
              <a:t>           </a:t>
            </a:r>
            <a:r>
              <a:rPr lang="fr-FR" sz="3000" dirty="0"/>
              <a:t>du rucher des </a:t>
            </a:r>
            <a:r>
              <a:rPr lang="fr-FR" sz="3000" dirty="0" err="1"/>
              <a:t>Versannes</a:t>
            </a:r>
            <a:endParaRPr lang="fr-FR" sz="3000" dirty="0"/>
          </a:p>
          <a:p>
            <a:r>
              <a:rPr lang="fr-FR" sz="3000" dirty="0"/>
              <a:t>            des confitures </a:t>
            </a:r>
          </a:p>
          <a:p>
            <a:r>
              <a:rPr lang="fr-FR" sz="3000" dirty="0"/>
              <a:t>            Safran </a:t>
            </a:r>
            <a:r>
              <a:rPr lang="fr-FR" sz="3000" dirty="0" err="1"/>
              <a:t>Mélusin</a:t>
            </a:r>
            <a:endParaRPr lang="fr-FR" sz="3000" dirty="0"/>
          </a:p>
          <a:p>
            <a:r>
              <a:rPr lang="fr-FR" sz="3000" dirty="0"/>
              <a:t>            Ferme de Dana</a:t>
            </a:r>
          </a:p>
          <a:p>
            <a:r>
              <a:rPr lang="fr-FR" sz="3000" dirty="0"/>
              <a:t>           Amélie </a:t>
            </a:r>
            <a:r>
              <a:rPr lang="fr-FR" sz="3000" dirty="0" err="1"/>
              <a:t>Priac</a:t>
            </a:r>
            <a:endParaRPr lang="fr-FR" sz="3000" dirty="0"/>
          </a:p>
          <a:p>
            <a:r>
              <a:rPr lang="fr-FR" sz="3000" dirty="0"/>
              <a:t>           </a:t>
            </a:r>
            <a:r>
              <a:rPr lang="fr-FR" sz="3000" dirty="0" err="1"/>
              <a:t>Pressac</a:t>
            </a:r>
            <a:r>
              <a:rPr lang="fr-FR" sz="3000" dirty="0"/>
              <a:t>  </a:t>
            </a:r>
          </a:p>
          <a:p>
            <a:r>
              <a:rPr lang="fr-FR" sz="3000" dirty="0"/>
              <a:t>Opération Pot-au-feu</a:t>
            </a:r>
          </a:p>
          <a:p>
            <a:r>
              <a:rPr lang="fr-FR" sz="3000" dirty="0"/>
              <a:t>Opérations Crêpes</a:t>
            </a:r>
          </a:p>
          <a:p>
            <a:endParaRPr lang="fr-FR" sz="3200" b="1" dirty="0"/>
          </a:p>
        </p:txBody>
      </p:sp>
      <p:pic>
        <p:nvPicPr>
          <p:cNvPr id="7" name="Image 6" descr="biere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067944" y="3717032"/>
            <a:ext cx="4828028" cy="2715766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fr-FR" b="1" dirty="0"/>
              <a:t>Assemblée générale 12 février 2016</a:t>
            </a:r>
            <a:br>
              <a:rPr lang="fr-FR" dirty="0"/>
            </a:b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4" name="Image 3" descr="CAM00818.jpg"/>
          <p:cNvPicPr>
            <a:picLocks noChangeAspect="1"/>
          </p:cNvPicPr>
          <p:nvPr/>
        </p:nvPicPr>
        <p:blipFill>
          <a:blip r:embed="rId2" cstate="print">
            <a:lum bright="30000" contrast="-48000"/>
          </a:blip>
          <a:srcRect l="27163"/>
          <a:stretch>
            <a:fillRect/>
          </a:stretch>
        </p:blipFill>
        <p:spPr>
          <a:xfrm>
            <a:off x="0" y="-1"/>
            <a:ext cx="9144000" cy="6858001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323528" y="260648"/>
            <a:ext cx="8280920" cy="51706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3000" b="1" u="sng" dirty="0">
                <a:latin typeface="Calibri" pitchFamily="34" charset="0"/>
                <a:ea typeface="Calibri" pitchFamily="34" charset="0"/>
                <a:cs typeface="Times New Roman" pitchFamily="18" charset="0"/>
              </a:rPr>
              <a:t>Travaux</a:t>
            </a:r>
            <a:r>
              <a:rPr lang="fr-FR" sz="3000" dirty="0">
                <a:latin typeface="Calibri" pitchFamily="34" charset="0"/>
                <a:ea typeface="Calibri" pitchFamily="34" charset="0"/>
                <a:cs typeface="Times New Roman" pitchFamily="18" charset="0"/>
              </a:rPr>
              <a:t> :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3000" dirty="0">
                <a:latin typeface="Calibri" pitchFamily="34" charset="0"/>
                <a:cs typeface="Times New Roman" pitchFamily="18" charset="0"/>
              </a:rPr>
              <a:t>Chappe de la pièce atelier et carrelage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3000" dirty="0">
                <a:latin typeface="Calibri" pitchFamily="34" charset="0"/>
                <a:cs typeface="Times New Roman" pitchFamily="18" charset="0"/>
              </a:rPr>
              <a:t>Installation d’un coin cuisine et de toilettes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3000" dirty="0">
                <a:latin typeface="Calibri" pitchFamily="34" charset="0"/>
                <a:cs typeface="Times New Roman" pitchFamily="18" charset="0"/>
              </a:rPr>
              <a:t>Plomberie 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3000" dirty="0">
                <a:latin typeface="Calibri" pitchFamily="34" charset="0"/>
                <a:cs typeface="Times New Roman" pitchFamily="18" charset="0"/>
              </a:rPr>
              <a:t>Assainissement 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3000" dirty="0">
                <a:latin typeface="Calibri" pitchFamily="34" charset="0"/>
                <a:cs typeface="Times New Roman" pitchFamily="18" charset="0"/>
              </a:rPr>
              <a:t>Crépi des murs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3000" dirty="0">
                <a:latin typeface="Calibri" pitchFamily="34" charset="0"/>
                <a:cs typeface="Times New Roman" pitchFamily="18" charset="0"/>
              </a:rPr>
              <a:t>                               Travail de </a:t>
            </a:r>
            <a:r>
              <a:rPr lang="fr-FR" sz="3000" dirty="0" err="1">
                <a:latin typeface="Calibri" pitchFamily="34" charset="0"/>
                <a:cs typeface="Times New Roman" pitchFamily="18" charset="0"/>
              </a:rPr>
              <a:t>Lalou</a:t>
            </a:r>
            <a:endParaRPr lang="fr-FR" sz="3000" dirty="0">
              <a:latin typeface="Calibri" pitchFamily="34" charset="0"/>
              <a:cs typeface="Times New Roman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endParaRPr lang="fr-FR" sz="3000" dirty="0">
              <a:latin typeface="Calibri" pitchFamily="34" charset="0"/>
              <a:cs typeface="Times New Roman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endParaRPr lang="fr-FR" sz="3000" dirty="0">
              <a:latin typeface="Calibri" pitchFamily="34" charset="0"/>
              <a:cs typeface="Times New Roman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3000" dirty="0">
                <a:latin typeface="Calibri" pitchFamily="34" charset="0"/>
                <a:cs typeface="Times New Roman" pitchFamily="18" charset="0"/>
              </a:rPr>
              <a:t>Reste un problème important :le chauffage et l’isolation</a:t>
            </a:r>
            <a:endParaRPr lang="fr-FR" sz="30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fr-FR" b="1" dirty="0"/>
              <a:t>Assemblée générale 12 février 2016</a:t>
            </a:r>
            <a:br>
              <a:rPr lang="fr-FR" dirty="0"/>
            </a:b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4" name="Image 3" descr="CAM00818.jpg"/>
          <p:cNvPicPr>
            <a:picLocks noChangeAspect="1"/>
          </p:cNvPicPr>
          <p:nvPr/>
        </p:nvPicPr>
        <p:blipFill>
          <a:blip r:embed="rId2" cstate="print">
            <a:lum bright="30000" contrast="-48000"/>
          </a:blip>
          <a:srcRect l="27163"/>
          <a:stretch>
            <a:fillRect/>
          </a:stretch>
        </p:blipFill>
        <p:spPr>
          <a:xfrm>
            <a:off x="0" y="-1"/>
            <a:ext cx="9144000" cy="6858001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251520" y="260648"/>
            <a:ext cx="8424936" cy="79406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fr-FR" sz="3000" b="1" u="sng" dirty="0">
                <a:latin typeface="Calibri" pitchFamily="34" charset="0"/>
                <a:ea typeface="Calibri" pitchFamily="34" charset="0"/>
                <a:cs typeface="Times New Roman" pitchFamily="18" charset="0"/>
              </a:rPr>
              <a:t>Perspectives</a:t>
            </a:r>
          </a:p>
          <a:p>
            <a:pPr lvl="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fr-FR" sz="3000" dirty="0">
                <a:latin typeface="Calibri" pitchFamily="34" charset="0"/>
                <a:ea typeface="Calibri" pitchFamily="34" charset="0"/>
                <a:cs typeface="Times New Roman" pitchFamily="18" charset="0"/>
              </a:rPr>
              <a:t>Le site Internet est en cours de création.</a:t>
            </a:r>
          </a:p>
          <a:p>
            <a:pPr lvl="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endParaRPr lang="fr-FR" sz="2000" dirty="0"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fr-FR" sz="3000" u="sng" dirty="0">
                <a:latin typeface="Calibri" pitchFamily="34" charset="0"/>
                <a:ea typeface="Calibri" pitchFamily="34" charset="0"/>
                <a:cs typeface="Times New Roman" pitchFamily="18" charset="0"/>
              </a:rPr>
              <a:t>Fonctionnement de la boutique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fr-FR" sz="3000" dirty="0">
                <a:latin typeface="Calibri" pitchFamily="34" charset="0"/>
                <a:ea typeface="Calibri" pitchFamily="34" charset="0"/>
                <a:cs typeface="Times New Roman" pitchFamily="18" charset="0"/>
              </a:rPr>
              <a:t>Mise en place d’horaires d’été et horaires d’hiver?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fr-FR" sz="3000" dirty="0">
                <a:latin typeface="Calibri" pitchFamily="34" charset="0"/>
                <a:ea typeface="Calibri" pitchFamily="34" charset="0"/>
                <a:cs typeface="Times New Roman" pitchFamily="18" charset="0"/>
              </a:rPr>
              <a:t>Ouverture les jours de foire d’avril à septembre?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endParaRPr lang="fr-FR" sz="3000" dirty="0"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fr-FR" sz="3000" dirty="0">
                <a:latin typeface="Calibri" pitchFamily="34" charset="0"/>
                <a:ea typeface="Calibri" pitchFamily="34" charset="0"/>
                <a:cs typeface="Times New Roman" pitchFamily="18" charset="0"/>
              </a:rPr>
              <a:t>Fête anniversaire de l’ouverture de la boutique le samedi 10 juin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endParaRPr lang="fr-FR" sz="3000" dirty="0"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fr-FR" sz="3000" dirty="0">
                <a:latin typeface="Calibri" pitchFamily="34" charset="0"/>
                <a:ea typeface="Calibri" pitchFamily="34" charset="0"/>
                <a:cs typeface="Times New Roman" pitchFamily="18" charset="0"/>
              </a:rPr>
              <a:t>Poursuite des travaux : aménagement de l’atelier, aménagement du porche, installation d’une chambre froide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endParaRPr lang="fr-FR" sz="3000" dirty="0"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lvl="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fr-FR" sz="3000" dirty="0">
                <a:latin typeface="Calibri" pitchFamily="34" charset="0"/>
                <a:ea typeface="Calibri" pitchFamily="34" charset="0"/>
                <a:cs typeface="Times New Roman" pitchFamily="18" charset="0"/>
              </a:rPr>
              <a:t>  </a:t>
            </a:r>
            <a:endParaRPr lang="fr-FR" sz="30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fr-FR" b="1" dirty="0"/>
              <a:t>Assemblée générale 12 février 2016</a:t>
            </a:r>
            <a:br>
              <a:rPr lang="fr-FR" dirty="0"/>
            </a:b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4" name="Image 3" descr="CAM00818.jpg"/>
          <p:cNvPicPr>
            <a:picLocks noChangeAspect="1"/>
          </p:cNvPicPr>
          <p:nvPr/>
        </p:nvPicPr>
        <p:blipFill>
          <a:blip r:embed="rId2" cstate="print">
            <a:lum bright="30000" contrast="-48000"/>
          </a:blip>
          <a:srcRect l="27163"/>
          <a:stretch>
            <a:fillRect/>
          </a:stretch>
        </p:blipFill>
        <p:spPr>
          <a:xfrm>
            <a:off x="0" y="-1"/>
            <a:ext cx="9144000" cy="6858001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251520" y="260648"/>
            <a:ext cx="8424936" cy="21698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fr-FR" sz="3000" b="1" u="sng" dirty="0">
                <a:latin typeface="Calibri" pitchFamily="34" charset="0"/>
                <a:ea typeface="Calibri" pitchFamily="34" charset="0"/>
                <a:cs typeface="Times New Roman" pitchFamily="18" charset="0"/>
              </a:rPr>
              <a:t>Animations</a:t>
            </a:r>
            <a:r>
              <a:rPr lang="fr-FR" sz="3000" dirty="0">
                <a:latin typeface="Calibri" pitchFamily="34" charset="0"/>
                <a:ea typeface="Calibri" pitchFamily="34" charset="0"/>
                <a:cs typeface="Times New Roman" pitchFamily="18" charset="0"/>
              </a:rPr>
              <a:t> : elles sont à définir, toutes vos idées sont les bienvenues.  </a:t>
            </a:r>
          </a:p>
          <a:p>
            <a:pPr lvl="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endParaRPr lang="fr-FR" sz="2000" dirty="0">
              <a:latin typeface="Calibri" pitchFamily="34" charset="0"/>
              <a:cs typeface="Times New Roman" pitchFamily="18" charset="0"/>
            </a:endParaRPr>
          </a:p>
          <a:p>
            <a:pPr lvl="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fr-FR" sz="3000" dirty="0">
                <a:latin typeface="Calibri" pitchFamily="34" charset="0"/>
                <a:cs typeface="Times New Roman" pitchFamily="18" charset="0"/>
              </a:rPr>
              <a:t>Place aux questions </a:t>
            </a:r>
            <a:endParaRPr lang="fr-FR" sz="30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CAM00818.jpg"/>
          <p:cNvPicPr>
            <a:picLocks noChangeAspect="1"/>
          </p:cNvPicPr>
          <p:nvPr/>
        </p:nvPicPr>
        <p:blipFill>
          <a:blip r:embed="rId2" cstate="print">
            <a:lum bright="30000" contrast="-48000"/>
          </a:blip>
          <a:srcRect l="27163"/>
          <a:stretch>
            <a:fillRect/>
          </a:stretch>
        </p:blipFill>
        <p:spPr>
          <a:xfrm>
            <a:off x="0" y="-1"/>
            <a:ext cx="9144000" cy="6858001"/>
          </a:xfrm>
          <a:prstGeom prst="rect">
            <a:avLst/>
          </a:prstGeom>
        </p:spPr>
      </p:pic>
      <p:sp>
        <p:nvSpPr>
          <p:cNvPr id="15361" name="Rectangle 1"/>
          <p:cNvSpPr>
            <a:spLocks noChangeArrowheads="1"/>
          </p:cNvSpPr>
          <p:nvPr/>
        </p:nvSpPr>
        <p:spPr bwMode="auto">
          <a:xfrm>
            <a:off x="323528" y="531114"/>
            <a:ext cx="914400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3200" b="1" i="0" u="sng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Rapport financier </a:t>
            </a:r>
            <a:endParaRPr kumimoji="0" lang="fr-FR" sz="3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049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95936" y="-34991"/>
            <a:ext cx="4356789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fr-FR" b="1" dirty="0"/>
              <a:t>Assemblée générale 12 février 2016</a:t>
            </a:r>
            <a:br>
              <a:rPr lang="fr-FR" dirty="0"/>
            </a:b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4" name="Image 3" descr="CAM00818.jpg"/>
          <p:cNvPicPr>
            <a:picLocks noChangeAspect="1"/>
          </p:cNvPicPr>
          <p:nvPr/>
        </p:nvPicPr>
        <p:blipFill>
          <a:blip r:embed="rId2" cstate="print">
            <a:lum bright="30000" contrast="-48000"/>
          </a:blip>
          <a:srcRect l="27163"/>
          <a:stretch>
            <a:fillRect/>
          </a:stretch>
        </p:blipFill>
        <p:spPr>
          <a:xfrm>
            <a:off x="0" y="0"/>
            <a:ext cx="9144000" cy="6858001"/>
          </a:xfrm>
          <a:prstGeom prst="rect">
            <a:avLst/>
          </a:prstGeom>
        </p:spPr>
      </p:pic>
      <p:sp>
        <p:nvSpPr>
          <p:cNvPr id="5" name="ZoneTexte 4"/>
          <p:cNvSpPr txBox="1"/>
          <p:nvPr/>
        </p:nvSpPr>
        <p:spPr>
          <a:xfrm>
            <a:off x="1187624" y="764704"/>
            <a:ext cx="727280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6000" dirty="0"/>
              <a:t>Merci   à  tous </a:t>
            </a:r>
          </a:p>
        </p:txBody>
      </p:sp>
      <p:pic>
        <p:nvPicPr>
          <p:cNvPr id="6" name="Image 5" descr="C:\Users\Packard bell\Documents\boutique d'à côté\logo n&amp;b des idées boutique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051720" y="2780928"/>
            <a:ext cx="4968552" cy="27363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201</TotalTime>
  <Words>581</Words>
  <Application>Microsoft Office PowerPoint</Application>
  <PresentationFormat>Affichage à l'écran (4:3)</PresentationFormat>
  <Paragraphs>159</Paragraphs>
  <Slides>15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15</vt:i4>
      </vt:variant>
    </vt:vector>
  </HeadingPairs>
  <TitlesOfParts>
    <vt:vector size="19" baseType="lpstr">
      <vt:lpstr>Arial</vt:lpstr>
      <vt:lpstr>Calibri</vt:lpstr>
      <vt:lpstr>Times New Roman</vt:lpstr>
      <vt:lpstr>Thème Office</vt:lpstr>
      <vt:lpstr>Assemblée générale  17 mars 2017 </vt:lpstr>
      <vt:lpstr>Assemblée générale 12 février 2016 </vt:lpstr>
      <vt:lpstr>Assemblée générale 12 février 2016 </vt:lpstr>
      <vt:lpstr>Assemblée générale 12 février 2016 </vt:lpstr>
      <vt:lpstr>Assemblée générale 12 février 2016 </vt:lpstr>
      <vt:lpstr>Assemblée générale 12 février 2016 </vt:lpstr>
      <vt:lpstr>Assemblée générale 12 février 2016 </vt:lpstr>
      <vt:lpstr>Assemblée générale 12 février 2016 </vt:lpstr>
      <vt:lpstr>Assemblée générale 12 février 2016 </vt:lpstr>
      <vt:lpstr>Assemblée générale 12 février 2016 </vt:lpstr>
      <vt:lpstr>Assemblée générale 12 février 2016 </vt:lpstr>
      <vt:lpstr>Assemblée générale 12 février 2016 </vt:lpstr>
      <vt:lpstr>Assemblée générale 12 février 2016 </vt:lpstr>
      <vt:lpstr>Présentation PowerPoint</vt:lpstr>
      <vt:lpstr>Assemblée générale 12 février 2016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Assemblée générale 12 février 2016</dc:title>
  <dc:creator>Portable</dc:creator>
  <cp:lastModifiedBy>Claude Allo</cp:lastModifiedBy>
  <cp:revision>26</cp:revision>
  <dcterms:created xsi:type="dcterms:W3CDTF">2016-02-03T14:34:02Z</dcterms:created>
  <dcterms:modified xsi:type="dcterms:W3CDTF">2017-03-17T16:58:22Z</dcterms:modified>
</cp:coreProperties>
</file>